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van der Velde" userId="c708d8fa419fe580" providerId="LiveId" clId="{9942BE25-A2CB-4199-8FC7-BACAA9AFB002}"/>
    <pc:docChg chg="custSel modSld sldOrd">
      <pc:chgData name="Inez van der Velde" userId="c708d8fa419fe580" providerId="LiveId" clId="{9942BE25-A2CB-4199-8FC7-BACAA9AFB002}" dt="2019-01-16T14:06:01.849" v="83"/>
      <pc:docMkLst>
        <pc:docMk/>
      </pc:docMkLst>
      <pc:sldChg chg="modSp modAnim">
        <pc:chgData name="Inez van der Velde" userId="c708d8fa419fe580" providerId="LiveId" clId="{9942BE25-A2CB-4199-8FC7-BACAA9AFB002}" dt="2019-01-16T13:25:51.400" v="79"/>
        <pc:sldMkLst>
          <pc:docMk/>
          <pc:sldMk cId="2636195767" sldId="260"/>
        </pc:sldMkLst>
        <pc:spChg chg="mod">
          <ac:chgData name="Inez van der Velde" userId="c708d8fa419fe580" providerId="LiveId" clId="{9942BE25-A2CB-4199-8FC7-BACAA9AFB002}" dt="2019-01-14T12:36:37.493" v="73" actId="5793"/>
          <ac:spMkLst>
            <pc:docMk/>
            <pc:sldMk cId="2636195767" sldId="260"/>
            <ac:spMk id="3" creationId="{BA41C278-B0B7-4152-A098-05AAEBBD2BD9}"/>
          </ac:spMkLst>
        </pc:spChg>
      </pc:sldChg>
      <pc:sldChg chg="ord">
        <pc:chgData name="Inez van der Velde" userId="c708d8fa419fe580" providerId="LiveId" clId="{9942BE25-A2CB-4199-8FC7-BACAA9AFB002}" dt="2019-01-16T14:06:01.849" v="83"/>
        <pc:sldMkLst>
          <pc:docMk/>
          <pc:sldMk cId="1352396439" sldId="261"/>
        </pc:sldMkLst>
      </pc:sldChg>
      <pc:sldChg chg="addSp modSp mod setBg">
        <pc:chgData name="Inez van der Velde" userId="c708d8fa419fe580" providerId="LiveId" clId="{9942BE25-A2CB-4199-8FC7-BACAA9AFB002}" dt="2019-01-16T13:28:25.738" v="82" actId="26606"/>
        <pc:sldMkLst>
          <pc:docMk/>
          <pc:sldMk cId="2105662390" sldId="262"/>
        </pc:sldMkLst>
        <pc:spChg chg="mod">
          <ac:chgData name="Inez van der Velde" userId="c708d8fa419fe580" providerId="LiveId" clId="{9942BE25-A2CB-4199-8FC7-BACAA9AFB002}" dt="2019-01-16T13:28:25.738" v="82" actId="26606"/>
          <ac:spMkLst>
            <pc:docMk/>
            <pc:sldMk cId="2105662390" sldId="262"/>
            <ac:spMk id="2" creationId="{B1E9DE3C-D21C-449C-8A85-230C29B1578A}"/>
          </ac:spMkLst>
        </pc:spChg>
        <pc:spChg chg="mod ord">
          <ac:chgData name="Inez van der Velde" userId="c708d8fa419fe580" providerId="LiveId" clId="{9942BE25-A2CB-4199-8FC7-BACAA9AFB002}" dt="2019-01-16T13:28:25.738" v="82" actId="26606"/>
          <ac:spMkLst>
            <pc:docMk/>
            <pc:sldMk cId="2105662390" sldId="262"/>
            <ac:spMk id="3" creationId="{BE0A00E0-CF88-4EED-A7BF-FFC19BBF6888}"/>
          </ac:spMkLst>
        </pc:spChg>
        <pc:spChg chg="add">
          <ac:chgData name="Inez van der Velde" userId="c708d8fa419fe580" providerId="LiveId" clId="{9942BE25-A2CB-4199-8FC7-BACAA9AFB002}" dt="2019-01-16T13:28:25.738" v="82" actId="26606"/>
          <ac:spMkLst>
            <pc:docMk/>
            <pc:sldMk cId="2105662390" sldId="262"/>
            <ac:spMk id="71" creationId="{19080B67-B754-42DD-A48D-9F9825B8BC74}"/>
          </ac:spMkLst>
        </pc:spChg>
        <pc:spChg chg="add">
          <ac:chgData name="Inez van der Velde" userId="c708d8fa419fe580" providerId="LiveId" clId="{9942BE25-A2CB-4199-8FC7-BACAA9AFB002}" dt="2019-01-16T13:28:25.738" v="82" actId="26606"/>
          <ac:spMkLst>
            <pc:docMk/>
            <pc:sldMk cId="2105662390" sldId="262"/>
            <ac:spMk id="73" creationId="{9C27EDFD-C02F-4070-BDA1-2A0746244CA9}"/>
          </ac:spMkLst>
        </pc:spChg>
        <pc:spChg chg="add">
          <ac:chgData name="Inez van der Velde" userId="c708d8fa419fe580" providerId="LiveId" clId="{9942BE25-A2CB-4199-8FC7-BACAA9AFB002}" dt="2019-01-16T13:28:25.738" v="82" actId="26606"/>
          <ac:spMkLst>
            <pc:docMk/>
            <pc:sldMk cId="2105662390" sldId="262"/>
            <ac:spMk id="75" creationId="{3ED1230F-A795-4397-9AB6-7FDC98B726BF}"/>
          </ac:spMkLst>
        </pc:spChg>
        <pc:spChg chg="add">
          <ac:chgData name="Inez van der Velde" userId="c708d8fa419fe580" providerId="LiveId" clId="{9942BE25-A2CB-4199-8FC7-BACAA9AFB002}" dt="2019-01-16T13:28:25.738" v="82" actId="26606"/>
          <ac:spMkLst>
            <pc:docMk/>
            <pc:sldMk cId="2105662390" sldId="262"/>
            <ac:spMk id="77" creationId="{41182216-581B-4394-806B-79D6D40614F7}"/>
          </ac:spMkLst>
        </pc:spChg>
        <pc:spChg chg="add">
          <ac:chgData name="Inez van der Velde" userId="c708d8fa419fe580" providerId="LiveId" clId="{9942BE25-A2CB-4199-8FC7-BACAA9AFB002}" dt="2019-01-16T13:28:25.738" v="82" actId="26606"/>
          <ac:spMkLst>
            <pc:docMk/>
            <pc:sldMk cId="2105662390" sldId="262"/>
            <ac:spMk id="79" creationId="{1678ABD2-2F95-4A50-936B-1A18BD7ED4EF}"/>
          </ac:spMkLst>
        </pc:spChg>
        <pc:spChg chg="add">
          <ac:chgData name="Inez van der Velde" userId="c708d8fa419fe580" providerId="LiveId" clId="{9942BE25-A2CB-4199-8FC7-BACAA9AFB002}" dt="2019-01-16T13:28:25.738" v="82" actId="26606"/>
          <ac:spMkLst>
            <pc:docMk/>
            <pc:sldMk cId="2105662390" sldId="262"/>
            <ac:spMk id="81" creationId="{04C78D19-92E9-4BAF-986C-B007349BE667}"/>
          </ac:spMkLst>
        </pc:spChg>
        <pc:spChg chg="add">
          <ac:chgData name="Inez van der Velde" userId="c708d8fa419fe580" providerId="LiveId" clId="{9942BE25-A2CB-4199-8FC7-BACAA9AFB002}" dt="2019-01-16T13:28:25.738" v="82" actId="26606"/>
          <ac:spMkLst>
            <pc:docMk/>
            <pc:sldMk cId="2105662390" sldId="262"/>
            <ac:spMk id="83" creationId="{DEEF1D81-170C-4CAD-9246-D18D8D4501E0}"/>
          </ac:spMkLst>
        </pc:spChg>
        <pc:picChg chg="mod ord">
          <ac:chgData name="Inez van der Velde" userId="c708d8fa419fe580" providerId="LiveId" clId="{9942BE25-A2CB-4199-8FC7-BACAA9AFB002}" dt="2019-01-16T13:28:25.738" v="82" actId="26606"/>
          <ac:picMkLst>
            <pc:docMk/>
            <pc:sldMk cId="2105662390" sldId="262"/>
            <ac:picMk id="4" creationId="{D19E2FB5-3BD4-4A04-94B6-7FFCA6415CD3}"/>
          </ac:picMkLst>
        </pc:picChg>
        <pc:picChg chg="add mod">
          <ac:chgData name="Inez van der Velde" userId="c708d8fa419fe580" providerId="LiveId" clId="{9942BE25-A2CB-4199-8FC7-BACAA9AFB002}" dt="2019-01-16T13:28:25.738" v="82" actId="26606"/>
          <ac:picMkLst>
            <pc:docMk/>
            <pc:sldMk cId="2105662390" sldId="262"/>
            <ac:picMk id="1026" creationId="{FE5861F4-C1D8-452C-8EFC-B51945DACBF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86191B5-2583-4B3E-B008-3E5A37614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Ziek, Beterschap, Knuffeldier, Teddy, Herstel, Ziekte">
            <a:extLst>
              <a:ext uri="{FF2B5EF4-FFF2-40B4-BE49-F238E27FC236}">
                <a16:creationId xmlns:a16="http://schemas.microsoft.com/office/drawing/2014/main" id="{9BF1263B-BEBD-44CC-B013-787CE729E5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31" b="1"/>
          <a:stretch/>
        </p:blipFill>
        <p:spPr bwMode="auto">
          <a:xfrm>
            <a:off x="446534" y="723899"/>
            <a:ext cx="7498616" cy="56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9C7CFDB-8577-4539-8795-F8B34A30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8B7EE7-73D6-4D1E-96B6-00550ED45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5"/>
            <a:ext cx="3081576" cy="2085869"/>
          </a:xfrm>
        </p:spPr>
        <p:txBody>
          <a:bodyPr>
            <a:normAutofit/>
          </a:bodyPr>
          <a:lstStyle/>
          <a:p>
            <a:r>
              <a:rPr lang="nl-NL" sz="3100">
                <a:solidFill>
                  <a:srgbClr val="FFFFFF"/>
                </a:solidFill>
              </a:rPr>
              <a:t>ziektebeelden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C8D6ABC-7E1C-4F42-B9BB-C3949BA5E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1733655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W18mz/pw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5C4DB5-1B45-490F-A51B-23C9B9A43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3C20DDE-67DF-47CA-B658-875EA5D81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C170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2B4ED93-D6A4-4A1D-9CA7-A0549AB6D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738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37269-25AE-4822-B897-486711D50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1338D3-168F-4FAB-9138-53F257DD2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Bijsluiter</a:t>
            </a:r>
          </a:p>
          <a:p>
            <a:r>
              <a:rPr lang="nl-NL" sz="2000" dirty="0">
                <a:solidFill>
                  <a:schemeClr val="tx1"/>
                </a:solidFill>
              </a:rPr>
              <a:t>Werking medicijnen en combineren</a:t>
            </a:r>
          </a:p>
          <a:p>
            <a:r>
              <a:rPr lang="nl-NL" sz="2000" dirty="0">
                <a:solidFill>
                  <a:schemeClr val="tx1"/>
                </a:solidFill>
              </a:rPr>
              <a:t>Bijwerkingen en neveneffecten</a:t>
            </a:r>
          </a:p>
          <a:p>
            <a:r>
              <a:rPr lang="nl-NL" sz="2000" dirty="0">
                <a:solidFill>
                  <a:schemeClr val="tx1"/>
                </a:solidFill>
              </a:rPr>
              <a:t>Bewaren</a:t>
            </a:r>
          </a:p>
          <a:p>
            <a:r>
              <a:rPr lang="nl-NL" sz="2000" dirty="0">
                <a:solidFill>
                  <a:schemeClr val="tx1"/>
                </a:solidFill>
              </a:rPr>
              <a:t>Opdrachten</a:t>
            </a:r>
          </a:p>
          <a:p>
            <a:r>
              <a:rPr lang="nl-NL" sz="2000" dirty="0">
                <a:solidFill>
                  <a:schemeClr val="tx1"/>
                </a:solidFill>
              </a:rPr>
              <a:t>Bespreken opdrachten</a:t>
            </a:r>
          </a:p>
          <a:p>
            <a:r>
              <a:rPr lang="nl-NL" sz="2000" dirty="0">
                <a:solidFill>
                  <a:schemeClr val="tx1"/>
                </a:solidFill>
              </a:rPr>
              <a:t>Eindopdracht</a:t>
            </a:r>
          </a:p>
          <a:p>
            <a:pPr marL="0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Vandaag: paragraaf 11.3</a:t>
            </a:r>
          </a:p>
        </p:txBody>
      </p:sp>
    </p:spTree>
    <p:extLst>
      <p:ext uri="{BB962C8B-B14F-4D97-AF65-F5344CB8AC3E}">
        <p14:creationId xmlns:p14="http://schemas.microsoft.com/office/powerpoint/2010/main" val="261036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875149D-F692-45DA-8324-D5E0193D5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Rectangle 72">
            <a:extLst>
              <a:ext uri="{FF2B5EF4-FFF2-40B4-BE49-F238E27FC236}">
                <a16:creationId xmlns:a16="http://schemas.microsoft.com/office/drawing/2014/main" id="{7B89EEFD-93BC-4ACF-962C-E6279E72B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1B237E-5F3D-4727-AEB3-2026050C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r>
              <a:rPr lang="nl-NL"/>
              <a:t>bijsluiter</a:t>
            </a:r>
            <a:endParaRPr lang="nl-NL" dirty="0"/>
          </a:p>
        </p:txBody>
      </p:sp>
      <p:sp>
        <p:nvSpPr>
          <p:cNvPr id="2055" name="Rectangle 74">
            <a:extLst>
              <a:ext uri="{FF2B5EF4-FFF2-40B4-BE49-F238E27FC236}">
                <a16:creationId xmlns:a16="http://schemas.microsoft.com/office/drawing/2014/main" id="{C0B19935-C760-4698-9DD1-973C8A428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6" name="Rectangle 76">
            <a:extLst>
              <a:ext uri="{FF2B5EF4-FFF2-40B4-BE49-F238E27FC236}">
                <a16:creationId xmlns:a16="http://schemas.microsoft.com/office/drawing/2014/main" id="{A310A41F-3A14-4150-B6CF-0A577DDDE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43F544-6961-45F5-A0C2-ED2292F85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70" y="723900"/>
            <a:ext cx="7183597" cy="3152362"/>
          </a:xfrm>
        </p:spPr>
        <p:txBody>
          <a:bodyPr>
            <a:normAutofit/>
          </a:bodyPr>
          <a:lstStyle/>
          <a:p>
            <a:pPr>
              <a:buClr>
                <a:srgbClr val="C81C5C"/>
              </a:buClr>
            </a:pPr>
            <a:r>
              <a:rPr lang="nl-NL" sz="2000" dirty="0">
                <a:solidFill>
                  <a:schemeClr val="tx1"/>
                </a:solidFill>
              </a:rPr>
              <a:t>Foldertje</a:t>
            </a:r>
          </a:p>
          <a:p>
            <a:pPr>
              <a:buClr>
                <a:srgbClr val="C81C5C"/>
              </a:buClr>
            </a:pPr>
            <a:r>
              <a:rPr lang="nl-NL" sz="2000" dirty="0">
                <a:solidFill>
                  <a:schemeClr val="tx1"/>
                </a:solidFill>
              </a:rPr>
              <a:t>Verplicht, vaak ook op internet te vinden</a:t>
            </a:r>
          </a:p>
          <a:p>
            <a:pPr>
              <a:buClr>
                <a:srgbClr val="C81C5C"/>
              </a:buClr>
            </a:pPr>
            <a:r>
              <a:rPr lang="nl-NL" sz="2000" dirty="0">
                <a:solidFill>
                  <a:schemeClr val="tx1"/>
                </a:solidFill>
              </a:rPr>
              <a:t>Hierin lees je o.a.: naam, dosis, werkzame stof, wanneer gebruiken, waarschuwingen, bijwerkingen etc.</a:t>
            </a:r>
          </a:p>
          <a:p>
            <a:pPr>
              <a:buClr>
                <a:srgbClr val="C81C5C"/>
              </a:buClr>
            </a:pPr>
            <a:r>
              <a:rPr lang="nl-NL" sz="2000" dirty="0">
                <a:solidFill>
                  <a:schemeClr val="tx1"/>
                </a:solidFill>
              </a:rPr>
              <a:t>Bijsluiter doornemen met cliënt</a:t>
            </a:r>
          </a:p>
        </p:txBody>
      </p:sp>
      <p:pic>
        <p:nvPicPr>
          <p:cNvPr id="2050" name="Picture 2" descr="Afbeeldingsresultaat voor bijsluiter">
            <a:extLst>
              <a:ext uri="{FF2B5EF4-FFF2-40B4-BE49-F238E27FC236}">
                <a16:creationId xmlns:a16="http://schemas.microsoft.com/office/drawing/2014/main" id="{934389EE-8891-445C-AB8C-D5D5B0BFC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870" y="4149588"/>
            <a:ext cx="6018734" cy="219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78">
            <a:extLst>
              <a:ext uri="{FF2B5EF4-FFF2-40B4-BE49-F238E27FC236}">
                <a16:creationId xmlns:a16="http://schemas.microsoft.com/office/drawing/2014/main" id="{08990612-E008-4F02-AEBB-B140BE753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C81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350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8DD2392-397B-48BF-BEFA-EA1FB881C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Gezondheid, Cure, Vitaminen, Tabletten, De Ziekte">
            <a:extLst>
              <a:ext uri="{FF2B5EF4-FFF2-40B4-BE49-F238E27FC236}">
                <a16:creationId xmlns:a16="http://schemas.microsoft.com/office/drawing/2014/main" id="{748B859D-E039-4F71-91E6-024F39CCFE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97D7479-63D2-4A78-BE14-98279540A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870" y="702156"/>
            <a:ext cx="10144260" cy="1013800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1"/>
                </a:solidFill>
              </a:rPr>
              <a:t>Werking medicijnen en combineren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BAD1DE-4DD5-4B66-AD0F-5C3126081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2180496"/>
            <a:ext cx="10261602" cy="3678303"/>
          </a:xfrm>
        </p:spPr>
        <p:txBody>
          <a:bodyPr>
            <a:normAutofit/>
          </a:bodyPr>
          <a:lstStyle/>
          <a:p>
            <a:pPr>
              <a:buClr>
                <a:srgbClr val="ECAB42"/>
              </a:buClr>
            </a:pPr>
            <a:r>
              <a:rPr lang="nl-NL" sz="2000" dirty="0"/>
              <a:t>Iedereen reageert anders op medicijnen</a:t>
            </a:r>
          </a:p>
          <a:p>
            <a:pPr>
              <a:buClr>
                <a:srgbClr val="ECAB42"/>
              </a:buClr>
            </a:pPr>
            <a:r>
              <a:rPr lang="nl-NL" sz="2000" dirty="0"/>
              <a:t>Inregelen: lagere dosis langzaam verhogen, daarna definitieve dosis vaststellen</a:t>
            </a:r>
          </a:p>
          <a:p>
            <a:pPr>
              <a:buClr>
                <a:srgbClr val="ECAB42"/>
              </a:buClr>
            </a:pPr>
            <a:r>
              <a:rPr lang="nl-NL" sz="2000" dirty="0"/>
              <a:t>Niet zomaar stoppen, afbouwen</a:t>
            </a:r>
          </a:p>
          <a:p>
            <a:pPr>
              <a:buClr>
                <a:srgbClr val="ECAB42"/>
              </a:buClr>
            </a:pPr>
            <a:r>
              <a:rPr lang="nl-NL" sz="2000" dirty="0"/>
              <a:t>Antibiotica afmaken</a:t>
            </a:r>
          </a:p>
          <a:p>
            <a:pPr>
              <a:buClr>
                <a:srgbClr val="ECAB42"/>
              </a:buClr>
            </a:pPr>
            <a:endParaRPr lang="nl-NL" sz="2000" dirty="0"/>
          </a:p>
          <a:p>
            <a:pPr>
              <a:buClr>
                <a:srgbClr val="ECAB42"/>
              </a:buClr>
            </a:pPr>
            <a:r>
              <a:rPr lang="nl-NL" sz="2000" dirty="0"/>
              <a:t>Niet alles kan gecombineerd</a:t>
            </a:r>
          </a:p>
          <a:p>
            <a:pPr>
              <a:buClr>
                <a:srgbClr val="ECAB42"/>
              </a:buClr>
            </a:pPr>
            <a:r>
              <a:rPr lang="nl-NL" sz="2000" dirty="0"/>
              <a:t>Versterken of verzwakken</a:t>
            </a:r>
          </a:p>
          <a:p>
            <a:pPr>
              <a:buClr>
                <a:srgbClr val="ECAB42"/>
              </a:buClr>
            </a:pPr>
            <a:r>
              <a:rPr lang="nl-NL" sz="2000" dirty="0"/>
              <a:t>Zie bijsluiter of vraag arts/apotheker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2558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36614-C9BB-4787-8FDE-E1663B22B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Bijwerkingen en neveneffecten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41C278-B0B7-4152-A098-05AAEBBD2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Kan optreden bij gebruik van medicijn</a:t>
            </a:r>
          </a:p>
          <a:p>
            <a:r>
              <a:rPr lang="nl-NL" sz="2000" dirty="0">
                <a:solidFill>
                  <a:schemeClr val="tx1"/>
                </a:solidFill>
              </a:rPr>
              <a:t>Ongewenst/onprettig</a:t>
            </a:r>
          </a:p>
          <a:p>
            <a:r>
              <a:rPr lang="nl-NL" sz="2000" dirty="0">
                <a:solidFill>
                  <a:schemeClr val="tx1"/>
                </a:solidFill>
              </a:rPr>
              <a:t>Soms geen last, verdwijnt na een tijdje weer</a:t>
            </a:r>
          </a:p>
          <a:p>
            <a:r>
              <a:rPr lang="nl-NL" sz="2000" dirty="0">
                <a:solidFill>
                  <a:schemeClr val="tx1"/>
                </a:solidFill>
              </a:rPr>
              <a:t>Zie bijsluiter of vraag arts/apotheker</a:t>
            </a:r>
          </a:p>
          <a:p>
            <a:r>
              <a:rPr lang="nl-NL" sz="2000" dirty="0">
                <a:solidFill>
                  <a:schemeClr val="tx1"/>
                </a:solidFill>
              </a:rPr>
              <a:t>Allergische reactie: flauwvallen, ademnood, huiduitslag etc.</a:t>
            </a:r>
          </a:p>
          <a:p>
            <a:pPr marL="0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Overige neveneffecten: resistentie, vergiftiging, gewenning, verslaving</a:t>
            </a:r>
          </a:p>
        </p:txBody>
      </p:sp>
    </p:spTree>
    <p:extLst>
      <p:ext uri="{BB962C8B-B14F-4D97-AF65-F5344CB8AC3E}">
        <p14:creationId xmlns:p14="http://schemas.microsoft.com/office/powerpoint/2010/main" val="263619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DC7779A-9005-4ACB-88D0-3FD9FAD1C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Medicijnen, Cure, Tabletten, Apotheek, Medische">
            <a:extLst>
              <a:ext uri="{FF2B5EF4-FFF2-40B4-BE49-F238E27FC236}">
                <a16:creationId xmlns:a16="http://schemas.microsoft.com/office/drawing/2014/main" id="{8FA486DA-4D7D-4ACC-89F0-629A10175B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6CB3D817-4A59-4D06-8F9E-68F77518C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C81AB6C-16AE-4CD4-BA2B-6F406AFB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bewaren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3311EAF-9FD3-4276-9BBC-72C8CB2EB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9A5279D-D5E5-4B0D-B328-83E84454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F4F2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0C38188-DAEF-490F-8CEF-C940936BE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FC5077-FE2D-4A66-9CC7-02CC24271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/>
          <a:p>
            <a:pPr>
              <a:buClr>
                <a:srgbClr val="F4F268"/>
              </a:buClr>
            </a:pPr>
            <a:r>
              <a:rPr lang="nl-NL" sz="2000" dirty="0">
                <a:solidFill>
                  <a:schemeClr val="tx1"/>
                </a:solidFill>
              </a:rPr>
              <a:t>Bewaarcondities: omstandigheden waaronder je het medicijn moet bewaren</a:t>
            </a:r>
          </a:p>
          <a:p>
            <a:pPr>
              <a:buClr>
                <a:srgbClr val="F4F268"/>
              </a:buClr>
            </a:pPr>
            <a:r>
              <a:rPr lang="nl-NL" sz="2000" dirty="0">
                <a:solidFill>
                  <a:schemeClr val="tx1"/>
                </a:solidFill>
              </a:rPr>
              <a:t>Zie etiket of bijsluiter</a:t>
            </a:r>
          </a:p>
          <a:p>
            <a:pPr>
              <a:buClr>
                <a:srgbClr val="F4F268"/>
              </a:buClr>
            </a:pPr>
            <a:r>
              <a:rPr lang="nl-NL" sz="2000" dirty="0">
                <a:solidFill>
                  <a:schemeClr val="tx1"/>
                </a:solidFill>
              </a:rPr>
              <a:t>Algemene bewaarcondities: kamertemperatuur, niet in zonlicht, afgesloten, buiten bereik van kinderen</a:t>
            </a:r>
          </a:p>
          <a:p>
            <a:pPr>
              <a:buClr>
                <a:srgbClr val="F4F268"/>
              </a:buClr>
            </a:pPr>
            <a:r>
              <a:rPr lang="nl-NL" sz="2000" dirty="0">
                <a:solidFill>
                  <a:schemeClr val="tx1"/>
                </a:solidFill>
              </a:rPr>
              <a:t>Gekoeld bewaren (koelkast)</a:t>
            </a:r>
          </a:p>
          <a:p>
            <a:pPr>
              <a:buClr>
                <a:srgbClr val="F4F268"/>
              </a:buClr>
            </a:pPr>
            <a:r>
              <a:rPr lang="nl-NL" sz="2000" dirty="0">
                <a:solidFill>
                  <a:schemeClr val="tx1"/>
                </a:solidFill>
              </a:rPr>
              <a:t>Instelling: aanvullende bewaarcondities zoals afgesloten ruimte, zie medicatiebeleid</a:t>
            </a:r>
          </a:p>
          <a:p>
            <a:pPr>
              <a:buClr>
                <a:srgbClr val="F4F268"/>
              </a:buClr>
            </a:pPr>
            <a:r>
              <a:rPr lang="nl-NL" sz="2000" dirty="0">
                <a:solidFill>
                  <a:schemeClr val="tx1"/>
                </a:solidFill>
              </a:rPr>
              <a:t>Bewaartermijn: houdbaarheidsdatum </a:t>
            </a:r>
          </a:p>
        </p:txBody>
      </p:sp>
    </p:spTree>
    <p:extLst>
      <p:ext uri="{BB962C8B-B14F-4D97-AF65-F5344CB8AC3E}">
        <p14:creationId xmlns:p14="http://schemas.microsoft.com/office/powerpoint/2010/main" val="135239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9080B67-B754-42DD-A48D-9F9825B8B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C27EDFD-C02F-4070-BDA1-2A074624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38174"/>
            <a:ext cx="3705323" cy="57626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1E9DE3C-D21C-449C-8A85-230C29B15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r>
              <a:rPr lang="nl-NL" dirty="0"/>
              <a:t>opdrachten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ED1230F-A795-4397-9AB6-7FDC98B72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1182216-581B-4394-806B-79D6D406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00E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678ABD2-2F95-4A50-936B-1A18BD7ED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Medicijnen, Cure, Tabletten, Apotheek, Medische">
            <a:extLst>
              <a:ext uri="{FF2B5EF4-FFF2-40B4-BE49-F238E27FC236}">
                <a16:creationId xmlns:a16="http://schemas.microsoft.com/office/drawing/2014/main" id="{FE5861F4-C1D8-452C-8EFC-B51945DAC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929" y="780711"/>
            <a:ext cx="3271661" cy="216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04C78D19-92E9-4BAF-986C-B007349BE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1923" y="654222"/>
            <a:ext cx="3702878" cy="2437844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Afbeeldingsresultaat voor angerenstein welzijn">
            <a:extLst>
              <a:ext uri="{FF2B5EF4-FFF2-40B4-BE49-F238E27FC236}">
                <a16:creationId xmlns:a16="http://schemas.microsoft.com/office/drawing/2014/main" id="{D19E2FB5-3BD4-4A04-94B6-7FFCA6415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827" y="1363077"/>
            <a:ext cx="3400442" cy="10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DEEF1D81-170C-4CAD-9246-D18D8D4501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6239" y="654222"/>
            <a:ext cx="3702878" cy="2437844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A00E0-CF88-4EED-A7BF-FFC19BBF6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70" y="3425295"/>
            <a:ext cx="6864154" cy="2800477"/>
          </a:xfrm>
        </p:spPr>
        <p:txBody>
          <a:bodyPr>
            <a:normAutofit/>
          </a:bodyPr>
          <a:lstStyle/>
          <a:p>
            <a:pPr>
              <a:buClr>
                <a:srgbClr val="00E700"/>
              </a:buClr>
            </a:pPr>
            <a:r>
              <a:rPr lang="nl-NL" err="1"/>
              <a:t>Angerenstein</a:t>
            </a:r>
            <a:r>
              <a:rPr lang="nl-NL"/>
              <a:t> VW thema 11</a:t>
            </a:r>
          </a:p>
          <a:p>
            <a:pPr>
              <a:buClr>
                <a:srgbClr val="00E700"/>
              </a:buClr>
            </a:pPr>
            <a:r>
              <a:rPr lang="nl-NL"/>
              <a:t>Maken opdracht 6</a:t>
            </a:r>
          </a:p>
          <a:p>
            <a:pPr>
              <a:buClr>
                <a:srgbClr val="00E700"/>
              </a:buClr>
            </a:pPr>
            <a:r>
              <a:rPr lang="nl-NL"/>
              <a:t>Mag individueel/samen</a:t>
            </a:r>
          </a:p>
          <a:p>
            <a:pPr>
              <a:buClr>
                <a:srgbClr val="00E700"/>
              </a:buClr>
            </a:pPr>
            <a:endParaRPr lang="nl-NL"/>
          </a:p>
          <a:p>
            <a:pPr>
              <a:buClr>
                <a:srgbClr val="00E700"/>
              </a:buClr>
            </a:pPr>
            <a:r>
              <a:rPr lang="nl-NL"/>
              <a:t>Bespreken opdrachten (3, 4 en 6)</a:t>
            </a:r>
          </a:p>
          <a:p>
            <a:pPr>
              <a:buClr>
                <a:srgbClr val="00E700"/>
              </a:buClr>
            </a:pPr>
            <a:r>
              <a:rPr lang="nl-NL"/>
              <a:t>Beoordelingsformulier </a:t>
            </a:r>
          </a:p>
          <a:p>
            <a:pPr>
              <a:buClr>
                <a:srgbClr val="00E700"/>
              </a:buClr>
            </a:pPr>
            <a:r>
              <a:rPr lang="nl-NL"/>
              <a:t>Werken aan eindopdracht </a:t>
            </a:r>
          </a:p>
        </p:txBody>
      </p:sp>
    </p:spTree>
    <p:extLst>
      <p:ext uri="{BB962C8B-B14F-4D97-AF65-F5344CB8AC3E}">
        <p14:creationId xmlns:p14="http://schemas.microsoft.com/office/powerpoint/2010/main" val="21056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8AE3ED-3C75-4FBE-B3D7-7051AD56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Bedankt voor jullie aandacht!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70D567-42F2-424F-9547-B1D83F358D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Tot de volgende keer </a:t>
            </a:r>
            <a:r>
              <a:rPr lang="nl-NL" sz="2000" dirty="0">
                <a:sym typeface="Wingdings" panose="05000000000000000000" pitchFamily="2" charset="2"/>
              </a:rPr>
              <a:t>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679218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82</TotalTime>
  <Words>229</Words>
  <Application>Microsoft Office PowerPoint</Application>
  <PresentationFormat>Breedbeeld</PresentationFormat>
  <Paragraphs>51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Gill Sans MT</vt:lpstr>
      <vt:lpstr>Wingdings</vt:lpstr>
      <vt:lpstr>Wingdings 2</vt:lpstr>
      <vt:lpstr>Dividend</vt:lpstr>
      <vt:lpstr>ziektebeelden</vt:lpstr>
      <vt:lpstr>inhoud</vt:lpstr>
      <vt:lpstr>bijsluiter</vt:lpstr>
      <vt:lpstr>Werking medicijnen en combineren</vt:lpstr>
      <vt:lpstr>Bijwerkingen en neveneffecten</vt:lpstr>
      <vt:lpstr>bewaren</vt:lpstr>
      <vt:lpstr>opdrachten</vt:lpstr>
      <vt:lpstr>Bedankt voor jullie aandacht!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ziektebeelden</dc:title>
  <dc:creator>Inez van der Velde</dc:creator>
  <cp:lastModifiedBy>Inez van der Velde</cp:lastModifiedBy>
  <cp:revision>4</cp:revision>
  <dcterms:created xsi:type="dcterms:W3CDTF">2019-01-14T12:07:41Z</dcterms:created>
  <dcterms:modified xsi:type="dcterms:W3CDTF">2019-01-16T14:06:06Z</dcterms:modified>
</cp:coreProperties>
</file>